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11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5D2AF85-8A0F-7F61-92A5-7D7E7ED7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31" y="4842688"/>
            <a:ext cx="4607719" cy="1400400"/>
          </a:xfrm>
        </p:spPr>
        <p:txBody>
          <a:bodyPr vert="horz" wrap="square" lIns="91440" tIns="45720" rIns="91440" bIns="45720" rtlCol="0" anchor="b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GT LAW</a:t>
            </a:r>
            <a:b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Sodobna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spletna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platforma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ki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povezuje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stranke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z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odvetniki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b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Gal Tomše, 3.rb</a:t>
            </a:r>
            <a:br>
              <a:rPr lang="en-US" sz="1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Označba mesta vsebine 4" descr="Slika, ki vsebuje besede skica, simbol, sličica, risanje&#10;&#10;Vsebina, ustvarjena z umetno inteligenco, morda ni pravilna.">
            <a:extLst>
              <a:ext uri="{FF2B5EF4-FFF2-40B4-BE49-F238E27FC236}">
                <a16:creationId xmlns:a16="http://schemas.microsoft.com/office/drawing/2014/main" id="{BC6040C1-47AE-2977-4F02-4EF8EB56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82" r="-4" b="-4"/>
          <a:stretch>
            <a:fillRect/>
          </a:stretch>
        </p:blipFill>
        <p:spPr>
          <a:xfrm>
            <a:off x="4" y="-1"/>
            <a:ext cx="4500562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7" name="Slika 6" descr="Slika, ki vsebuje besede zaprt prostor, leseno&#10;&#10;Vsebina, ustvarjena z umetno inteligenco, morda ni pravilna.">
            <a:extLst>
              <a:ext uri="{FF2B5EF4-FFF2-40B4-BE49-F238E27FC236}">
                <a16:creationId xmlns:a16="http://schemas.microsoft.com/office/drawing/2014/main" id="{25E170D7-F7B6-A543-CE6B-3FD532CB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24" r="11750" b="-1"/>
          <a:stretch>
            <a:fillRect/>
          </a:stretch>
        </p:blipFill>
        <p:spPr>
          <a:xfrm>
            <a:off x="4046899" y="-1"/>
            <a:ext cx="5097097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340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lika 6" descr="Slika, ki vsebuje besede bron, kovinski, trobila, skulptura&#10;&#10;Vsebina, ustvarjena z umetno inteligenco, morda ni pravilna.">
            <a:extLst>
              <a:ext uri="{FF2B5EF4-FFF2-40B4-BE49-F238E27FC236}">
                <a16:creationId xmlns:a16="http://schemas.microsoft.com/office/drawing/2014/main" id="{3493316A-7F63-2151-9B0C-8DF514A5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24" t="9091" r="15743"/>
          <a:stretch>
            <a:fillRect/>
          </a:stretch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pPr algn="l"/>
            <a:r>
              <a:rPr lang="sl-SI" sz="4000" dirty="0">
                <a:solidFill>
                  <a:schemeClr val="bg1"/>
                </a:solidFill>
              </a:rPr>
              <a:t>UVOD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sl-SI" sz="2400" b="1" dirty="0">
                <a:solidFill>
                  <a:schemeClr val="bg1"/>
                </a:solidFill>
              </a:rPr>
              <a:t>Kaj je GT LAW?</a:t>
            </a:r>
          </a:p>
          <a:p>
            <a:r>
              <a:rPr lang="sl-SI" sz="1400" dirty="0">
                <a:solidFill>
                  <a:schemeClr val="bg1"/>
                </a:solidFill>
              </a:rPr>
              <a:t>Sodobna spletna platforma, ki povezuje stranke z odvetniki. Omogoča:</a:t>
            </a:r>
          </a:p>
          <a:p>
            <a:pPr marL="0" indent="0">
              <a:buNone/>
            </a:pPr>
            <a:endParaRPr lang="sl-SI" sz="1400" dirty="0">
              <a:solidFill>
                <a:schemeClr val="bg1"/>
              </a:solidFill>
            </a:endParaRPr>
          </a:p>
          <a:p>
            <a:r>
              <a:rPr lang="sl-SI" sz="1400" dirty="0">
                <a:solidFill>
                  <a:schemeClr val="bg1"/>
                </a:solidFill>
              </a:rPr>
              <a:t>Prijavo in registracijo uporabnikov</a:t>
            </a:r>
          </a:p>
          <a:p>
            <a:r>
              <a:rPr lang="sl-SI" sz="1400" dirty="0">
                <a:solidFill>
                  <a:schemeClr val="bg1"/>
                </a:solidFill>
              </a:rPr>
              <a:t>Izbor ustreznega odvetnika glede na pravno področje</a:t>
            </a:r>
          </a:p>
          <a:p>
            <a:r>
              <a:rPr lang="sl-SI" sz="1400" dirty="0">
                <a:solidFill>
                  <a:schemeClr val="bg1"/>
                </a:solidFill>
              </a:rPr>
              <a:t>Klepet za hitro komunikacijo</a:t>
            </a:r>
          </a:p>
          <a:p>
            <a:r>
              <a:rPr lang="sl-SI" sz="1400" dirty="0" err="1">
                <a:solidFill>
                  <a:schemeClr val="bg1"/>
                </a:solidFill>
              </a:rPr>
              <a:t>Online</a:t>
            </a:r>
            <a:r>
              <a:rPr lang="sl-SI" sz="1400" dirty="0">
                <a:solidFill>
                  <a:schemeClr val="bg1"/>
                </a:solidFill>
              </a:rPr>
              <a:t> rezervacijo termina za pravno svetovanje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pl-PL" sz="3100"/>
              <a:t>Kaj naredi stran boljšo od drugih?</a:t>
            </a:r>
          </a:p>
        </p:txBody>
      </p:sp>
      <p:pic>
        <p:nvPicPr>
          <p:cNvPr id="5" name="Slika 4" descr="Slika, ki vsebuje besede oseba, oblačila, obleka, kravata&#10;&#10;Vsebina, ustvarjena z umetno inteligenco, morda ni pravilna.">
            <a:extLst>
              <a:ext uri="{FF2B5EF4-FFF2-40B4-BE49-F238E27FC236}">
                <a16:creationId xmlns:a16="http://schemas.microsoft.com/office/drawing/2014/main" id="{25761D23-2E58-D45A-FE7F-E36CAD24C5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311" b="14667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sl-SI" sz="1600"/>
              <a:t> Enostaven in intuitiven vmesnik</a:t>
            </a:r>
          </a:p>
          <a:p>
            <a:r>
              <a:rPr lang="sl-SI" sz="1600"/>
              <a:t> Neposreden klepet z odvetniki</a:t>
            </a:r>
          </a:p>
          <a:p>
            <a:r>
              <a:rPr lang="sl-SI" sz="1600"/>
              <a:t> Pregleden koledar za rezervacijo terminov</a:t>
            </a:r>
          </a:p>
          <a:p>
            <a:r>
              <a:rPr lang="sl-SI" sz="1600"/>
              <a:t> Brez čakanja, brez nepotrebnih klicev – vse 	digitalno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lika 4" descr="Slika, ki vsebuje besede oblačila, oseba, obutev, stavba">
            <a:extLst>
              <a:ext uri="{FF2B5EF4-FFF2-40B4-BE49-F238E27FC236}">
                <a16:creationId xmlns:a16="http://schemas.microsoft.com/office/drawing/2014/main" id="{3C623081-ED5D-CD86-8169-603CCC667E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22746" r="6920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57189"/>
            <a:ext cx="3866447" cy="5571899"/>
          </a:xfrm>
        </p:spPr>
        <p:txBody>
          <a:bodyPr>
            <a:normAutofit/>
          </a:bodyPr>
          <a:lstStyle/>
          <a:p>
            <a:r>
              <a:rPr lang="sl-SI">
                <a:solidFill>
                  <a:srgbClr val="FFFFFF"/>
                </a:solidFill>
              </a:rPr>
              <a:t>Ključne funkcije spletne strani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531" y="557189"/>
            <a:ext cx="3868818" cy="55718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sl-SI" sz="1700" b="1" dirty="0">
                <a:solidFill>
                  <a:srgbClr val="FFFFFF"/>
                </a:solidFill>
              </a:rPr>
              <a:t>Uporabniške funkcije:</a:t>
            </a:r>
          </a:p>
          <a:p>
            <a:r>
              <a:rPr lang="sl-SI" sz="1700" dirty="0">
                <a:solidFill>
                  <a:srgbClr val="FFFFFF"/>
                </a:solidFill>
              </a:rPr>
              <a:t>Registracija / Prijava</a:t>
            </a:r>
          </a:p>
          <a:p>
            <a:r>
              <a:rPr lang="sl-SI" sz="1700" dirty="0">
                <a:solidFill>
                  <a:srgbClr val="FFFFFF"/>
                </a:solidFill>
              </a:rPr>
              <a:t>Iskanje po pravnih področjih</a:t>
            </a:r>
          </a:p>
          <a:p>
            <a:r>
              <a:rPr lang="sl-SI" sz="1700" dirty="0">
                <a:solidFill>
                  <a:srgbClr val="FFFFFF"/>
                </a:solidFill>
              </a:rPr>
              <a:t>Pregled in izbor odvetnikov</a:t>
            </a:r>
          </a:p>
          <a:p>
            <a:r>
              <a:rPr lang="sl-SI" sz="1700" dirty="0">
                <a:solidFill>
                  <a:srgbClr val="FFFFFF"/>
                </a:solidFill>
              </a:rPr>
              <a:t>Pogovor s pravnikom (klepet)</a:t>
            </a:r>
          </a:p>
          <a:p>
            <a:r>
              <a:rPr lang="sl-SI" sz="1700" dirty="0">
                <a:solidFill>
                  <a:srgbClr val="FFFFFF"/>
                </a:solidFill>
              </a:rPr>
              <a:t>Rezervacija termina preko koledarja</a:t>
            </a:r>
          </a:p>
          <a:p>
            <a:pPr marL="0" indent="0">
              <a:buNone/>
            </a:pPr>
            <a:endParaRPr lang="sl-SI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sl-SI" sz="1700" b="1" dirty="0" err="1">
                <a:solidFill>
                  <a:srgbClr val="FFFFFF"/>
                </a:solidFill>
              </a:rPr>
              <a:t>Admin</a:t>
            </a:r>
            <a:r>
              <a:rPr lang="sl-SI" sz="1700" b="1" dirty="0">
                <a:solidFill>
                  <a:srgbClr val="FFFFFF"/>
                </a:solidFill>
              </a:rPr>
              <a:t> funkcije:</a:t>
            </a:r>
          </a:p>
          <a:p>
            <a:r>
              <a:rPr lang="sl-SI" sz="1700" dirty="0">
                <a:solidFill>
                  <a:srgbClr val="FFFFFF"/>
                </a:solidFill>
              </a:rPr>
              <a:t>Upravljanje uporabnikov in terminov</a:t>
            </a:r>
          </a:p>
          <a:p>
            <a:r>
              <a:rPr lang="sl-SI" sz="1700" dirty="0">
                <a:solidFill>
                  <a:srgbClr val="FFFFFF"/>
                </a:solidFill>
              </a:rPr>
              <a:t>Upravljanje podatkov odvetnikov</a:t>
            </a:r>
          </a:p>
          <a:p>
            <a:r>
              <a:rPr lang="sl-SI" sz="1700" dirty="0">
                <a:solidFill>
                  <a:srgbClr val="FFFFFF"/>
                </a:solidFill>
              </a:rPr>
              <a:t>Nadzor nad komunikacijo in varnost</a:t>
            </a:r>
          </a:p>
          <a:p>
            <a:r>
              <a:rPr lang="sl-SI" sz="1700" dirty="0">
                <a:solidFill>
                  <a:srgbClr val="FFFFFF"/>
                </a:solidFill>
              </a:rPr>
              <a:t>Statistični pregledi in poročila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lika 4" descr="Slika, ki vsebuje besede oblačila, posnetek zaslona, človeški obraz, oseba">
            <a:extLst>
              <a:ext uri="{FF2B5EF4-FFF2-40B4-BE49-F238E27FC236}">
                <a16:creationId xmlns:a16="http://schemas.microsoft.com/office/drawing/2014/main" id="{1AE2A6A7-975B-8581-B673-954EF20C70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2500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57189"/>
            <a:ext cx="3866447" cy="5571899"/>
          </a:xfrm>
        </p:spPr>
        <p:txBody>
          <a:bodyPr>
            <a:normAutofit/>
          </a:bodyPr>
          <a:lstStyle/>
          <a:p>
            <a:r>
              <a:rPr lang="sl-SI">
                <a:solidFill>
                  <a:srgbClr val="FFFFFF"/>
                </a:solidFill>
              </a:rPr>
              <a:t>Tehnična izvedba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531" y="557189"/>
            <a:ext cx="3868818" cy="5571899"/>
          </a:xfrm>
        </p:spPr>
        <p:txBody>
          <a:bodyPr anchor="ctr">
            <a:normAutofit/>
          </a:bodyPr>
          <a:lstStyle/>
          <a:p>
            <a:r>
              <a:rPr lang="sl-SI" sz="1700" dirty="0" err="1">
                <a:solidFill>
                  <a:srgbClr val="FFFFFF"/>
                </a:solidFill>
              </a:rPr>
              <a:t>Frontend</a:t>
            </a:r>
            <a:r>
              <a:rPr lang="sl-SI" sz="1700" dirty="0">
                <a:solidFill>
                  <a:srgbClr val="FFFFFF"/>
                </a:solidFill>
              </a:rPr>
              <a:t>: HTML, CSS, </a:t>
            </a:r>
            <a:r>
              <a:rPr lang="sl-SI" sz="1700" dirty="0" err="1">
                <a:solidFill>
                  <a:srgbClr val="FFFFFF"/>
                </a:solidFill>
              </a:rPr>
              <a:t>JavaScript</a:t>
            </a:r>
            <a:r>
              <a:rPr lang="sl-SI" sz="1700" dirty="0">
                <a:solidFill>
                  <a:srgbClr val="FFFFFF"/>
                </a:solidFill>
              </a:rPr>
              <a:t>, </a:t>
            </a:r>
            <a:r>
              <a:rPr lang="sl-SI" sz="1700" dirty="0" err="1">
                <a:solidFill>
                  <a:srgbClr val="FFFFFF"/>
                </a:solidFill>
              </a:rPr>
              <a:t>BootStrap</a:t>
            </a:r>
            <a:r>
              <a:rPr lang="sl-SI" sz="1700" dirty="0">
                <a:solidFill>
                  <a:srgbClr val="FFFFFF"/>
                </a:solidFill>
              </a:rPr>
              <a:t>,</a:t>
            </a:r>
          </a:p>
          <a:p>
            <a:r>
              <a:rPr lang="sl-SI" sz="1700" dirty="0" err="1">
                <a:solidFill>
                  <a:srgbClr val="FFFFFF"/>
                </a:solidFill>
              </a:rPr>
              <a:t>Backend</a:t>
            </a:r>
            <a:r>
              <a:rPr lang="sl-SI" sz="1700" dirty="0">
                <a:solidFill>
                  <a:srgbClr val="FFFFFF"/>
                </a:solidFill>
              </a:rPr>
              <a:t>: </a:t>
            </a:r>
            <a:r>
              <a:rPr lang="sl-SI" sz="1700" dirty="0" err="1">
                <a:solidFill>
                  <a:srgbClr val="FFFFFF"/>
                </a:solidFill>
              </a:rPr>
              <a:t>Python</a:t>
            </a:r>
            <a:r>
              <a:rPr lang="sl-SI" sz="1700" dirty="0">
                <a:solidFill>
                  <a:srgbClr val="FFFFFF"/>
                </a:solidFill>
              </a:rPr>
              <a:t> (</a:t>
            </a:r>
            <a:r>
              <a:rPr lang="sl-SI" sz="1700" dirty="0" err="1">
                <a:solidFill>
                  <a:srgbClr val="FFFFFF"/>
                </a:solidFill>
              </a:rPr>
              <a:t>Flask</a:t>
            </a:r>
            <a:r>
              <a:rPr lang="sl-SI" sz="1700" dirty="0">
                <a:solidFill>
                  <a:srgbClr val="FFFFFF"/>
                </a:solidFill>
              </a:rPr>
              <a:t>), </a:t>
            </a:r>
            <a:r>
              <a:rPr lang="sl-SI" sz="1700" dirty="0" err="1">
                <a:solidFill>
                  <a:srgbClr val="FFFFFF"/>
                </a:solidFill>
              </a:rPr>
              <a:t>TinyDB</a:t>
            </a:r>
            <a:r>
              <a:rPr lang="sl-SI" sz="1700" dirty="0">
                <a:solidFill>
                  <a:srgbClr val="FFFFFF"/>
                </a:solidFill>
              </a:rPr>
              <a:t>,</a:t>
            </a:r>
          </a:p>
          <a:p>
            <a:r>
              <a:rPr lang="sl-SI" sz="1700" dirty="0">
                <a:solidFill>
                  <a:srgbClr val="FFFFFF"/>
                </a:solidFill>
              </a:rPr>
              <a:t>Klepet: </a:t>
            </a:r>
            <a:r>
              <a:rPr lang="sl-SI" sz="1700" dirty="0" err="1">
                <a:solidFill>
                  <a:srgbClr val="FFFFFF"/>
                </a:solidFill>
              </a:rPr>
              <a:t>WebSocket</a:t>
            </a:r>
            <a:r>
              <a:rPr lang="sl-SI" sz="1700" dirty="0">
                <a:solidFill>
                  <a:srgbClr val="FFFFFF"/>
                </a:solidFill>
              </a:rPr>
              <a:t> / </a:t>
            </a:r>
            <a:r>
              <a:rPr lang="sl-SI" sz="1700" dirty="0" err="1">
                <a:solidFill>
                  <a:srgbClr val="FFFFFF"/>
                </a:solidFill>
              </a:rPr>
              <a:t>Flask-SocketIO</a:t>
            </a:r>
            <a:endParaRPr lang="sl-SI" sz="1700" dirty="0">
              <a:solidFill>
                <a:srgbClr val="FFFFFF"/>
              </a:solidFill>
            </a:endParaRPr>
          </a:p>
          <a:p>
            <a:r>
              <a:rPr lang="sl-SI" sz="1700" dirty="0">
                <a:solidFill>
                  <a:srgbClr val="FFFFFF"/>
                </a:solidFill>
              </a:rPr>
              <a:t>Koledar: </a:t>
            </a:r>
            <a:r>
              <a:rPr lang="sl-SI" sz="1700" dirty="0" err="1">
                <a:solidFill>
                  <a:srgbClr val="FFFFFF"/>
                </a:solidFill>
              </a:rPr>
              <a:t>Flask</a:t>
            </a:r>
            <a:r>
              <a:rPr lang="sl-SI" sz="1700" dirty="0">
                <a:solidFill>
                  <a:srgbClr val="FFFFFF"/>
                </a:solidFill>
              </a:rPr>
              <a:t> API </a:t>
            </a:r>
            <a:r>
              <a:rPr lang="sl-SI" sz="1700" dirty="0" err="1">
                <a:solidFill>
                  <a:srgbClr val="FFFFFF"/>
                </a:solidFill>
              </a:rPr>
              <a:t>endpoint</a:t>
            </a:r>
            <a:endParaRPr lang="sl-SI" sz="17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lika 5" descr="Slika, ki vsebuje besede oseba, oblačila, služba, sodelovanje">
            <a:extLst>
              <a:ext uri="{FF2B5EF4-FFF2-40B4-BE49-F238E27FC236}">
                <a16:creationId xmlns:a16="http://schemas.microsoft.com/office/drawing/2014/main" id="{17AD5607-DBC7-768E-DC85-8A271FC2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3601" r="7733"/>
          <a:stretch>
            <a:fillRect/>
          </a:stretch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r>
              <a:rPr lang="sl-SI">
                <a:solidFill>
                  <a:schemeClr val="bg1"/>
                </a:solidFill>
              </a:rPr>
              <a:t>KAKO DELUJE?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r>
              <a:rPr lang="sl-SI" sz="1700">
                <a:solidFill>
                  <a:schemeClr val="bg1"/>
                </a:solidFill>
              </a:rPr>
              <a:t>1. Stranka se registrira ali prijavi</a:t>
            </a:r>
          </a:p>
          <a:p>
            <a:r>
              <a:rPr lang="sl-SI" sz="1700">
                <a:solidFill>
                  <a:schemeClr val="bg1"/>
                </a:solidFill>
              </a:rPr>
              <a:t>2. Izbere pravno področje in nato odvetnika</a:t>
            </a:r>
          </a:p>
          <a:p>
            <a:r>
              <a:rPr lang="sl-SI" sz="1700">
                <a:solidFill>
                  <a:schemeClr val="bg1"/>
                </a:solidFill>
              </a:rPr>
              <a:t>3. Komunicira prek klepeta</a:t>
            </a:r>
          </a:p>
          <a:p>
            <a:r>
              <a:rPr lang="sl-SI" sz="1700">
                <a:solidFill>
                  <a:schemeClr val="bg1"/>
                </a:solidFill>
              </a:rPr>
              <a:t>4. Rezervira termin</a:t>
            </a:r>
          </a:p>
          <a:p>
            <a:r>
              <a:rPr lang="sl-SI" sz="1700">
                <a:solidFill>
                  <a:schemeClr val="bg1"/>
                </a:solidFill>
              </a:rPr>
              <a:t>5. Opravi svetovanje (osebno ali online)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41752"/>
            <a:ext cx="3293268" cy="1323439"/>
          </a:xfrm>
        </p:spPr>
        <p:txBody>
          <a:bodyPr anchor="t">
            <a:normAutofit/>
          </a:bodyPr>
          <a:lstStyle/>
          <a:p>
            <a:r>
              <a:rPr lang="sl-SI" sz="3500">
                <a:solidFill>
                  <a:schemeClr val="bg1"/>
                </a:solidFill>
              </a:rPr>
              <a:t>TRG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46400"/>
            <a:ext cx="3293268" cy="286228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sl-SI" sz="1300" b="1" dirty="0">
                <a:solidFill>
                  <a:schemeClr val="bg1">
                    <a:alpha val="80000"/>
                  </a:schemeClr>
                </a:solidFill>
              </a:rPr>
              <a:t>Ciljni trg:</a:t>
            </a:r>
          </a:p>
          <a:p>
            <a:pPr>
              <a:lnSpc>
                <a:spcPct val="90000"/>
              </a:lnSpc>
            </a:pPr>
            <a:r>
              <a:rPr lang="sl-SI" sz="1300" dirty="0">
                <a:solidFill>
                  <a:schemeClr val="bg1">
                    <a:alpha val="80000"/>
                  </a:schemeClr>
                </a:solidFill>
              </a:rPr>
              <a:t>Posamezniki v iskanju hitre pravne pomoči,</a:t>
            </a:r>
          </a:p>
          <a:p>
            <a:pPr>
              <a:lnSpc>
                <a:spcPct val="90000"/>
              </a:lnSpc>
            </a:pPr>
            <a:r>
              <a:rPr lang="sl-SI" sz="1300" dirty="0">
                <a:solidFill>
                  <a:schemeClr val="bg1">
                    <a:alpha val="80000"/>
                  </a:schemeClr>
                </a:solidFill>
              </a:rPr>
              <a:t>Samostojni pravniki in manjše odvetniške pisarne,</a:t>
            </a:r>
          </a:p>
          <a:p>
            <a:pPr>
              <a:lnSpc>
                <a:spcPct val="90000"/>
              </a:lnSpc>
            </a:pPr>
            <a:r>
              <a:rPr lang="sl-SI" sz="1300" dirty="0">
                <a:solidFill>
                  <a:schemeClr val="bg1">
                    <a:alpha val="80000"/>
                  </a:schemeClr>
                </a:solidFill>
              </a:rPr>
              <a:t>Mlajša populacija, vajena digitalnih storitev.</a:t>
            </a:r>
          </a:p>
          <a:p>
            <a:pPr marL="0" indent="0">
              <a:lnSpc>
                <a:spcPct val="90000"/>
              </a:lnSpc>
              <a:buNone/>
            </a:pPr>
            <a:endParaRPr lang="sl-SI" sz="13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sl-SI" sz="1300" b="1" dirty="0">
                <a:solidFill>
                  <a:schemeClr val="bg1">
                    <a:alpha val="80000"/>
                  </a:schemeClr>
                </a:solidFill>
              </a:rPr>
              <a:t>Priložnost za na trg:</a:t>
            </a:r>
          </a:p>
          <a:p>
            <a:pPr>
              <a:lnSpc>
                <a:spcPct val="90000"/>
              </a:lnSpc>
            </a:pPr>
            <a:r>
              <a:rPr lang="sl-SI" sz="1300" dirty="0">
                <a:solidFill>
                  <a:schemeClr val="bg1">
                    <a:alpha val="80000"/>
                  </a:schemeClr>
                </a:solidFill>
              </a:rPr>
              <a:t>Pomanjkanje digitalizacije v pravnem sektorju,</a:t>
            </a:r>
          </a:p>
          <a:p>
            <a:pPr>
              <a:lnSpc>
                <a:spcPct val="90000"/>
              </a:lnSpc>
            </a:pPr>
            <a:r>
              <a:rPr lang="sl-SI" sz="1300" dirty="0">
                <a:solidFill>
                  <a:schemeClr val="bg1">
                    <a:alpha val="80000"/>
                  </a:schemeClr>
                </a:solidFill>
              </a:rPr>
              <a:t>Vedno več povpraševanja po hitrih in dostopnih pravnih storitvah.</a:t>
            </a:r>
          </a:p>
        </p:txBody>
      </p:sp>
      <p:pic>
        <p:nvPicPr>
          <p:cNvPr id="7" name="Slika 6" descr="Slika, ki vsebuje besede oblačila, oseba, računalnik, prenosnik&#10;&#10;Vsebina, ustvarjena z umetno inteligenco, morda ni pravilna.">
            <a:extLst>
              <a:ext uri="{FF2B5EF4-FFF2-40B4-BE49-F238E27FC236}">
                <a16:creationId xmlns:a16="http://schemas.microsoft.com/office/drawing/2014/main" id="{8BC2006F-3A8A-E1FF-3ED9-BB8EE6D8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0" r="26551" b="1"/>
          <a:stretch>
            <a:fillRect/>
          </a:stretch>
        </p:blipFill>
        <p:spPr>
          <a:xfrm>
            <a:off x="4572000" y="841375"/>
            <a:ext cx="3945731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2000" y="4138312"/>
            <a:ext cx="3945731" cy="1410656"/>
            <a:chOff x="6096000" y="4138312"/>
            <a:chExt cx="5260975" cy="141065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lika 6" descr="Slika, ki vsebuje besede oblačila, oseba, obleka, časopis&#10;&#10;Vsebina, ustvarjena z umetno inteligenco, morda ni pravilna.">
            <a:extLst>
              <a:ext uri="{FF2B5EF4-FFF2-40B4-BE49-F238E27FC236}">
                <a16:creationId xmlns:a16="http://schemas.microsoft.com/office/drawing/2014/main" id="{7CDACF1A-A1F0-95F6-D63D-3E506CE9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73" t="1406" r="30090"/>
          <a:stretch>
            <a:fillRect/>
          </a:stretch>
        </p:blipFill>
        <p:spPr>
          <a:xfrm>
            <a:off x="2641851" y="14315"/>
            <a:ext cx="650214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sl-SI" sz="4000" b="1" cap="all" dirty="0">
                <a:solidFill>
                  <a:schemeClr val="bg1"/>
                </a:solidFill>
              </a:rPr>
              <a:t>Zaključek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3895328" cy="3207258"/>
          </a:xfrm>
        </p:spPr>
        <p:txBody>
          <a:bodyPr anchor="t">
            <a:normAutofit/>
          </a:bodyPr>
          <a:lstStyle/>
          <a:p>
            <a:r>
              <a:rPr lang="sl-SI" sz="1500" b="1" dirty="0">
                <a:solidFill>
                  <a:schemeClr val="bg1"/>
                </a:solidFill>
              </a:rPr>
              <a:t>GT LAW </a:t>
            </a:r>
            <a:r>
              <a:rPr lang="sl-SI" sz="1500" dirty="0">
                <a:solidFill>
                  <a:schemeClr val="bg1"/>
                </a:solidFill>
              </a:rPr>
              <a:t>je inovativna spletna platforma, ki:</a:t>
            </a:r>
          </a:p>
          <a:p>
            <a:r>
              <a:rPr lang="sl-SI" sz="1500" dirty="0">
                <a:solidFill>
                  <a:schemeClr val="bg1"/>
                </a:solidFill>
              </a:rPr>
              <a:t>Olajšuje dostop do pravne pomoči,</a:t>
            </a:r>
          </a:p>
          <a:p>
            <a:r>
              <a:rPr lang="sl-SI" sz="1500" dirty="0">
                <a:solidFill>
                  <a:schemeClr val="bg1"/>
                </a:solidFill>
              </a:rPr>
              <a:t>Digitalizira klasični postopek najema odvetnika,</a:t>
            </a:r>
          </a:p>
          <a:p>
            <a:r>
              <a:rPr lang="sl-SI" sz="1500" dirty="0">
                <a:solidFill>
                  <a:schemeClr val="bg1"/>
                </a:solidFill>
              </a:rPr>
              <a:t>Poveča učinkovitost in dostopnost pravnih storitev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282</Words>
  <Application>Microsoft Office PowerPoint</Application>
  <PresentationFormat>Diaprojekcija na zaslonu (4:3)</PresentationFormat>
  <Paragraphs>52</Paragraphs>
  <Slides>8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2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GT LAW Sodobna spletna platforma, ki povezuje stranke z odvetniki.  Gal Tomše, 3.rb </vt:lpstr>
      <vt:lpstr>UVOD</vt:lpstr>
      <vt:lpstr>Kaj naredi stran boljšo od drugih?</vt:lpstr>
      <vt:lpstr>Ključne funkcije spletne strani</vt:lpstr>
      <vt:lpstr>Tehnična izvedba</vt:lpstr>
      <vt:lpstr>KAKO DELUJE?</vt:lpstr>
      <vt:lpstr>TRG</vt:lpstr>
      <vt:lpstr>Zaključek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granke</dc:creator>
  <cp:keywords/>
  <dc:description>generated using python-pptx</dc:description>
  <cp:lastModifiedBy>Gal Tomše</cp:lastModifiedBy>
  <cp:revision>2</cp:revision>
  <dcterms:created xsi:type="dcterms:W3CDTF">2013-01-27T09:14:16Z</dcterms:created>
  <dcterms:modified xsi:type="dcterms:W3CDTF">2025-05-29T15:40:24Z</dcterms:modified>
  <cp:category/>
</cp:coreProperties>
</file>